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9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70" r:id="rId16"/>
    <p:sldId id="269" r:id="rId17"/>
    <p:sldId id="271" r:id="rId18"/>
    <p:sldId id="273" r:id="rId19"/>
    <p:sldId id="276" r:id="rId20"/>
    <p:sldId id="272" r:id="rId21"/>
    <p:sldId id="283" r:id="rId22"/>
    <p:sldId id="275" r:id="rId23"/>
    <p:sldId id="277" r:id="rId24"/>
    <p:sldId id="278" r:id="rId25"/>
    <p:sldId id="279" r:id="rId26"/>
    <p:sldId id="280" r:id="rId27"/>
    <p:sldId id="281" r:id="rId28"/>
    <p:sldId id="282" r:id="rId29"/>
    <p:sldId id="274" r:id="rId30"/>
    <p:sldId id="284" r:id="rId31"/>
    <p:sldId id="285" r:id="rId32"/>
    <p:sldId id="286" r:id="rId33"/>
    <p:sldId id="287" r:id="rId34"/>
    <p:sldId id="288" r:id="rId35"/>
    <p:sldId id="28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843" autoAdjust="0"/>
    <p:restoredTop sz="94660"/>
  </p:normalViewPr>
  <p:slideViewPr>
    <p:cSldViewPr snapToGrid="0">
      <p:cViewPr>
        <p:scale>
          <a:sx n="77" d="100"/>
          <a:sy n="77" d="100"/>
        </p:scale>
        <p:origin x="808" y="1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48E30-F931-4956-84C4-2BD5879E2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167EB9-1DB9-4C75-BA40-CD0796E15D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00291-1366-45B6-AEEE-67372B266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0DF90-50F1-4463-8332-DD5DF48AE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ABA4F-63A2-4377-87A6-A393902FF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4909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A605B-842E-4E35-835B-1BBEF7837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FA5FC3-310C-4DDE-8D86-94D3590B9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5C59E-BF8D-4A69-AFBE-3E5649504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9F33A-C185-461A-890E-5333067FD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86490-458D-43FB-8B17-0FC80BF44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4746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6EF2E4-99CA-44B3-B04A-A8D72B4B55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E4ED1-745E-4498-8F98-38B4B2FE5E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0F9B4-068D-456B-9FCF-4B1D28F3A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B2573-7155-4FAA-9C44-F33B2F337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4B993-E08B-4AA2-8077-022FA012A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336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20F70-79FC-4C44-B459-0F1420A75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421C6-B86F-4D51-B199-63E8393FC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DED35-28FA-4E12-80D7-4A3B6C980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A6630-43A9-4E49-AE89-5FD554FC3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4EC60-1F3B-4949-B2B9-A47AFBBCD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076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9FF1-9356-48D4-B81C-4B9D90D5D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7D94D-8821-4808-86A5-753C2433A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D735E-2693-493C-A69E-1940C98D6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F536D-C326-4400-B0C4-7CBD5FA63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9A830-8540-4AFC-B6A4-AF3729CA2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9366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578B5-4EDA-4517-8512-0915CCADB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E9BDA-745B-4CDB-B7F4-96352619C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98134A-E67F-41B4-A739-9BCCA2566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E66D5-A0F6-459B-A734-24719E702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071752-DB90-43E0-AEE9-B7DE1B236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8A012-8E13-4B4A-B796-85DE75B0B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7811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4743E-85D8-4F1E-B5A5-7C58E1511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468FB-1E22-47B1-BD74-B77C36E5F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54CD0-99FC-42CF-A8C2-EDF3B1AE14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4F8629-1F75-43E0-8E0C-DC530EEE9E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F2FA63-F8EC-4011-9706-AED5E893A3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FF6B1F-55B5-49D5-867F-33CF658BA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0D0C4B-B253-4A63-968D-1BFDEBB7A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E3F005-B67D-4A1D-B2E3-A3DAC7CA2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3659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0C29B-8668-448F-9DFD-13F695FC0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64FF0F-4336-4475-887A-041DD808D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241CCC-6917-4074-B97E-445A79E46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0E97DB-061D-452B-9EB8-048E0CAAE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2889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A13509-04EE-4179-8EB1-807A0101B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968BDA-DA17-4B2A-BD77-DB97DF3EB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40CF24-9BBE-4E9E-BE8A-647C227E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574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A7609-DC0A-4166-BC0B-DC28A0806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52150-8CD8-4EDD-9D48-4C517B9D7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B446F1-C16A-4A91-B07D-BC02E72EA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A8BF8C-F8B9-4283-9C48-EBF750EE5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F3614C-074C-4A9B-8847-3550A9346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84F0B-7C90-47A1-85A1-6D08A342C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9266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D42C3-35FA-4D53-AAB7-BAEF32C6B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AC1C49-7B75-4F68-98AA-B0993BA5BB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126474-0C91-4682-B593-D513D38A4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A0A26-6E8F-4A59-8A22-C81CEB7BA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B9262D-783A-44DF-AA81-EBCDF4ACD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8CB200-2A65-47BA-8B1E-92C6FE630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3860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19B158-702A-4384-99DB-412967E3D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9FC604-161E-486F-9A87-BD3EEB93B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29814-98C8-4D48-8CB7-DD25BE28A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777ED-04AF-41F7-B37A-152DA6262543}" type="datetimeFigureOut">
              <a:rPr lang="en-GB" smtClean="0"/>
              <a:t>01/12/2018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65D66-9721-4CAA-8B43-F18148D80C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5B183-882E-4D03-B3A1-191C01E479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B4D29-9EAB-4820-A253-12F79BCC188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036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C8E06-98CB-40CD-B3BA-0559A59255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8632"/>
            <a:ext cx="9144000" cy="2387600"/>
          </a:xfrm>
        </p:spPr>
        <p:txBody>
          <a:bodyPr>
            <a:noAutofit/>
          </a:bodyPr>
          <a:lstStyle/>
          <a:p>
            <a:r>
              <a:rPr lang="en-GB" sz="7200" dirty="0">
                <a:latin typeface="Norwester" pitchFamily="2" charset="0"/>
              </a:rPr>
              <a:t>Academy of AI I</a:t>
            </a:r>
            <a:br>
              <a:rPr lang="en-GB" sz="7200" dirty="0">
                <a:latin typeface="Norwester" pitchFamily="2" charset="0"/>
              </a:rPr>
            </a:br>
            <a:r>
              <a:rPr lang="en-GB" sz="7200" dirty="0">
                <a:latin typeface="Norwester" pitchFamily="2" charset="0"/>
              </a:rPr>
              <a:t>Perceptron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B47542-BA26-AD4B-9EAA-97888B5493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18" y="3082412"/>
            <a:ext cx="6431163" cy="339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43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7360-3B0F-48B1-9708-DC740DED3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Basic terminology and notation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6FC4D1-BAB5-431B-9089-E7CDBACB7B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73" t="20324" r="31481" b="27508"/>
          <a:stretch/>
        </p:blipFill>
        <p:spPr>
          <a:xfrm>
            <a:off x="211667" y="1572155"/>
            <a:ext cx="5325533" cy="3915516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851FD5-2495-4E5F-A6F3-921D12421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3953" y="1825625"/>
            <a:ext cx="5689846" cy="4351338"/>
          </a:xfrm>
        </p:spPr>
        <p:txBody>
          <a:bodyPr>
            <a:normAutofit/>
          </a:bodyPr>
          <a:lstStyle/>
          <a:p>
            <a:r>
              <a:rPr lang="en-GB" sz="2400" dirty="0">
                <a:latin typeface="Montserrat Light" pitchFamily="2" charset="77"/>
              </a:rPr>
              <a:t>We will begin by using the ‘Iris’ dataset to train our models</a:t>
            </a:r>
          </a:p>
          <a:p>
            <a:r>
              <a:rPr lang="en-GB" sz="2400" dirty="0">
                <a:latin typeface="Montserrat Light" pitchFamily="2" charset="77"/>
              </a:rPr>
              <a:t>This contains measurements of 150 Iris flowers from three different species – Setosa, Versicolor and Virginica</a:t>
            </a:r>
          </a:p>
          <a:p>
            <a:r>
              <a:rPr lang="en-GB" sz="2400" dirty="0">
                <a:latin typeface="Montserrat Light" pitchFamily="2" charset="77"/>
              </a:rPr>
              <a:t>Each sample is one row of the data</a:t>
            </a:r>
          </a:p>
          <a:p>
            <a:r>
              <a:rPr lang="en-GB" sz="2400" dirty="0">
                <a:latin typeface="Montserrat Light" pitchFamily="2" charset="77"/>
              </a:rPr>
              <a:t>The columns are called </a:t>
            </a:r>
            <a:r>
              <a:rPr lang="en-GB" sz="2400" b="1" dirty="0">
                <a:latin typeface="Montserrat Light" pitchFamily="2" charset="77"/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4100059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1AACF-8326-4811-B2E6-561E8911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Mathematical Aside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0B668-6249-4791-8C87-D7A1A7822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8038" y="1825625"/>
            <a:ext cx="5405761" cy="466725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For the mathematically inclined: we can organise the Iris dataset’s 150 samples into a 150x4 matrix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Henceforth in mathematical asides, we will use the superscript </a:t>
            </a:r>
            <a:r>
              <a:rPr lang="en-GB" sz="2400" i="1" dirty="0">
                <a:latin typeface="Montserrat Light" pitchFamily="2" charset="77"/>
              </a:rPr>
              <a:t>i</a:t>
            </a:r>
            <a:r>
              <a:rPr lang="en-GB" sz="2400" dirty="0">
                <a:latin typeface="Montserrat Light" pitchFamily="2" charset="77"/>
              </a:rPr>
              <a:t> to refer to the </a:t>
            </a:r>
            <a:r>
              <a:rPr lang="en-GB" sz="2400" i="1" dirty="0">
                <a:latin typeface="Montserrat Light" pitchFamily="2" charset="77"/>
              </a:rPr>
              <a:t>i</a:t>
            </a:r>
            <a:r>
              <a:rPr lang="en-GB" sz="2400" dirty="0">
                <a:latin typeface="Montserrat Light" pitchFamily="2" charset="77"/>
              </a:rPr>
              <a:t>th training sample and the subscript </a:t>
            </a:r>
            <a:r>
              <a:rPr lang="en-GB" sz="2400" i="1" dirty="0">
                <a:latin typeface="Montserrat Light" pitchFamily="2" charset="77"/>
              </a:rPr>
              <a:t>j</a:t>
            </a:r>
            <a:r>
              <a:rPr lang="en-GB" sz="2400" dirty="0">
                <a:latin typeface="Montserrat Light" pitchFamily="2" charset="77"/>
              </a:rPr>
              <a:t> to refer to the </a:t>
            </a:r>
            <a:r>
              <a:rPr lang="en-GB" sz="2400" i="1" dirty="0">
                <a:latin typeface="Montserrat Light" pitchFamily="2" charset="77"/>
              </a:rPr>
              <a:t>j</a:t>
            </a:r>
            <a:r>
              <a:rPr lang="en-GB" sz="2400" dirty="0">
                <a:latin typeface="Montserrat Light" pitchFamily="2" charset="77"/>
              </a:rPr>
              <a:t>th dimension of the training dataset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Do not worry about this if it is new!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5C1AC5-F394-42BE-A5D0-5E6E7BACBF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86" t="46990" r="42767" b="35275"/>
          <a:stretch/>
        </p:blipFill>
        <p:spPr>
          <a:xfrm>
            <a:off x="838200" y="2130641"/>
            <a:ext cx="4640561" cy="290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341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92A0F-D81B-4FA5-B03B-A4A29389B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Artificial Neurons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0D462-C6E3-4446-8EA1-4E5FD2A77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86386"/>
            <a:ext cx="10515600" cy="1862415"/>
          </a:xfrm>
        </p:spPr>
        <p:txBody>
          <a:bodyPr>
            <a:normAutofit fontScale="85000"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dirty="0">
                <a:latin typeface="Montserrat Light" pitchFamily="2" charset="77"/>
              </a:rPr>
              <a:t>Perceptron is based on the Artificial Neuron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dirty="0">
                <a:latin typeface="Montserrat Light" pitchFamily="2" charset="77"/>
              </a:rPr>
              <a:t>Input signals are multiplied by optimised ‘weight coefficients’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dirty="0">
                <a:latin typeface="Montserrat Light" pitchFamily="2" charset="77"/>
              </a:rPr>
              <a:t>If the result is greater than a threshold, the neuron fires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dirty="0">
                <a:latin typeface="Montserrat Light" pitchFamily="2" charset="77"/>
              </a:rPr>
              <a:t>Finding the optimised weight coefficients is the task of Perceptron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D5B0D0-ADC1-439C-AC59-556283E1F5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97" t="32103" r="28276" b="32556"/>
          <a:stretch/>
        </p:blipFill>
        <p:spPr>
          <a:xfrm>
            <a:off x="3047825" y="1517372"/>
            <a:ext cx="6096349" cy="27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620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16AF1-12BA-49A9-A841-57E4E9A62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Mathematical Aside </a:t>
            </a:r>
            <a:br>
              <a:rPr lang="en-GB" dirty="0">
                <a:latin typeface="Norwester" pitchFamily="2" charset="0"/>
              </a:rPr>
            </a:br>
            <a:r>
              <a:rPr lang="en-GB" dirty="0">
                <a:latin typeface="Norwester" pitchFamily="2" charset="0"/>
              </a:rPr>
              <a:t>How does Perceptron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BA18D-DCF2-4198-B23C-3A245D950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78709"/>
          </a:xfrm>
        </p:spPr>
        <p:txBody>
          <a:bodyPr/>
          <a:lstStyle/>
          <a:p>
            <a:r>
              <a:rPr lang="en-GB" dirty="0"/>
              <a:t>Let’s maintain our binary classification system of two classes: 1 (positive class) and -1 (negative class)</a:t>
            </a:r>
          </a:p>
          <a:p>
            <a:r>
              <a:rPr lang="en-GB" dirty="0"/>
              <a:t>Define a decision function </a:t>
            </a:r>
            <a:r>
              <a:rPr lang="el-GR" dirty="0"/>
              <a:t>φ</a:t>
            </a:r>
            <a:r>
              <a:rPr lang="en-GB" dirty="0"/>
              <a:t>(z) that takes a linear combination of input values </a:t>
            </a:r>
            <a:r>
              <a:rPr lang="en-GB" b="1" dirty="0"/>
              <a:t>x</a:t>
            </a:r>
            <a:r>
              <a:rPr lang="en-GB" dirty="0"/>
              <a:t> and a corresponding weight vector </a:t>
            </a:r>
            <a:r>
              <a:rPr lang="en-GB" b="1" dirty="0"/>
              <a:t>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950EC0-75BE-4BBD-AC75-EDA165277D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471" t="47508" r="44806" b="40453"/>
          <a:stretch/>
        </p:blipFill>
        <p:spPr>
          <a:xfrm>
            <a:off x="3764132" y="3739271"/>
            <a:ext cx="4069684" cy="235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31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16AF1-12BA-49A9-A841-57E4E9A62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Mathematical Aside </a:t>
            </a:r>
            <a:br>
              <a:rPr lang="en-GB" dirty="0">
                <a:latin typeface="Norwester" pitchFamily="2" charset="0"/>
              </a:rPr>
            </a:br>
            <a:r>
              <a:rPr lang="en-GB" dirty="0">
                <a:latin typeface="Norwester" pitchFamily="2" charset="0"/>
              </a:rPr>
              <a:t> How does Perceptron work?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6BA18D-DCF2-4198-B23C-3A245D9501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187012"/>
                <a:ext cx="10515600" cy="1001211"/>
              </a:xfrm>
            </p:spPr>
            <p:txBody>
              <a:bodyPr>
                <a:normAutofit/>
              </a:bodyPr>
              <a:lstStyle/>
              <a:p>
                <a:pPr>
                  <a:buFont typeface="Courier New" panose="02070309020205020404" pitchFamily="49" charset="0"/>
                  <a:buChar char="o"/>
                </a:pPr>
                <a:r>
                  <a:rPr lang="en-GB" sz="2400" dirty="0">
                    <a:latin typeface="Montserrat Light" pitchFamily="2" charset="77"/>
                  </a:rPr>
                  <a:t>Now define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2400" b="0" i="0" smtClean="0">
                        <a:latin typeface="Cambria Math" panose="02040503050406030204" pitchFamily="18" charset="0"/>
                      </a:rPr>
                      <m:t>z</m:t>
                    </m:r>
                    <m:r>
                      <a:rPr lang="en-GB" sz="24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400" b="1" dirty="0">
                    <a:latin typeface="Montserrat Light" pitchFamily="2" charset="77"/>
                  </a:rPr>
                  <a:t> </a:t>
                </a:r>
                <a:r>
                  <a:rPr lang="en-GB" sz="2400" dirty="0">
                    <a:latin typeface="Montserrat Light" pitchFamily="2" charset="77"/>
                  </a:rPr>
                  <a:t>i.e.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2400" b="0" i="0" smtClean="0">
                        <a:latin typeface="Cambria Math" panose="02040503050406030204" pitchFamily="18" charset="0"/>
                      </a:rPr>
                      <m:t>z</m:t>
                    </m:r>
                    <m:r>
                      <a:rPr lang="en-GB" sz="240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GB" sz="2400" b="1" dirty="0">
                  <a:latin typeface="Montserrat Light" pitchFamily="2" charset="77"/>
                </a:endParaRP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GB" sz="2400" dirty="0">
                    <a:latin typeface="Montserrat Light" pitchFamily="2" charset="77"/>
                  </a:rPr>
                  <a:t>Define our decision function </a:t>
                </a:r>
                <a:r>
                  <a:rPr lang="el-GR" sz="2400" dirty="0"/>
                  <a:t>φ</a:t>
                </a:r>
                <a:r>
                  <a:rPr lang="en-GB" sz="2400" dirty="0">
                    <a:latin typeface="Montserrat Light" pitchFamily="2" charset="77"/>
                  </a:rPr>
                  <a:t>(z) as follows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6BA18D-DCF2-4198-B23C-3A245D9501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187012"/>
                <a:ext cx="10515600" cy="1001211"/>
              </a:xfrm>
              <a:blipFill>
                <a:blip r:embed="rId2"/>
                <a:stretch>
                  <a:fillRect l="-724" t="-7500" b="-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68275D4-FA24-40A9-8910-1E1A3A0C00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61" t="59935" r="44296" b="31262"/>
          <a:stretch/>
        </p:blipFill>
        <p:spPr>
          <a:xfrm>
            <a:off x="4035536" y="3429000"/>
            <a:ext cx="4120928" cy="160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88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A4039-BFF7-422F-B9C1-68864DEA0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Visualising Perceptron Theory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93583B-A6B6-43BF-ABAB-F6FE03D066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039" t="21101" r="33228" b="44078"/>
          <a:stretch/>
        </p:blipFill>
        <p:spPr>
          <a:xfrm>
            <a:off x="1977954" y="1480922"/>
            <a:ext cx="8236091" cy="464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01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DEC1A-B2C3-42DC-8132-C010773D0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Perceptron Learning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25BB67-1C81-40DF-87D2-B7D67A9BD25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905652" cy="4351338"/>
              </a:xfrm>
            </p:spPr>
            <p:txBody>
              <a:bodyPr>
                <a:normAutofit/>
              </a:bodyPr>
              <a:lstStyle/>
              <a:p>
                <a:pPr>
                  <a:buFont typeface="Courier New" panose="02070309020205020404" pitchFamily="49" charset="0"/>
                  <a:buChar char="o"/>
                </a:pPr>
                <a:r>
                  <a:rPr lang="en-GB" sz="2400" b="1" dirty="0">
                    <a:latin typeface="Montserrat Light" pitchFamily="2" charset="77"/>
                  </a:rPr>
                  <a:t>Step 1</a:t>
                </a:r>
                <a:r>
                  <a:rPr lang="en-GB" sz="2400" dirty="0">
                    <a:latin typeface="Montserrat Light" pitchFamily="2" charset="77"/>
                  </a:rPr>
                  <a:t>: Initialise the weights to 0 (all elements in vector </a:t>
                </a:r>
                <a:r>
                  <a:rPr lang="en-GB" sz="2400" b="1" dirty="0">
                    <a:latin typeface="Montserrat Light" pitchFamily="2" charset="77"/>
                  </a:rPr>
                  <a:t>w</a:t>
                </a:r>
                <a:r>
                  <a:rPr lang="en-GB" sz="2400" dirty="0">
                    <a:latin typeface="Montserrat Light" pitchFamily="2" charset="77"/>
                  </a:rPr>
                  <a:t>)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GB" sz="2400" b="1" dirty="0">
                    <a:latin typeface="Montserrat Light" pitchFamily="2" charset="77"/>
                  </a:rPr>
                  <a:t>Step 2</a:t>
                </a:r>
                <a:r>
                  <a:rPr lang="en-GB" sz="2400" dirty="0">
                    <a:latin typeface="Montserrat Light" pitchFamily="2" charset="77"/>
                  </a:rPr>
                  <a:t>: For each training sample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GB" sz="2400" dirty="0">
                    <a:latin typeface="Montserrat Light" pitchFamily="2" charset="77"/>
                  </a:rPr>
                  <a:t>: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GB" dirty="0">
                    <a:latin typeface="Montserrat Light" pitchFamily="2" charset="77"/>
                  </a:rPr>
                  <a:t>Compute the output value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GB" smtClean="0">
                            <a:latin typeface="Montserrat Light" pitchFamily="2" charset="77"/>
                          </a:rPr>
                          <m:t>̂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GB" dirty="0">
                    <a:latin typeface="Montserrat Light" pitchFamily="2" charset="77"/>
                  </a:rPr>
                  <a:t> – i.e. the class label +1 or -1 predicted by the decision function on the last slide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GB" dirty="0">
                    <a:latin typeface="Montserrat Light" pitchFamily="2" charset="77"/>
                  </a:rPr>
                  <a:t>Update the weights with the formula opposite</a:t>
                </a:r>
              </a:p>
              <a:p>
                <a:pPr marL="457200" lvl="1" indent="0">
                  <a:buNone/>
                </a:pPr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25BB67-1C81-40DF-87D2-B7D67A9BD2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905652" cy="4351338"/>
              </a:xfrm>
              <a:blipFill>
                <a:blip r:embed="rId2"/>
                <a:stretch>
                  <a:fillRect l="-1550" t="-2339" r="-3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B59E4CB-1398-4B03-9817-EDE7907FB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80" t="75340" r="44150" b="19352"/>
          <a:stretch/>
        </p:blipFill>
        <p:spPr>
          <a:xfrm>
            <a:off x="6530267" y="2801773"/>
            <a:ext cx="4385568" cy="103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074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DEC1A-B2C3-42DC-8132-C010773D0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Perceptron Learning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25BB67-1C81-40DF-87D2-B7D67A9BD25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905652" cy="4351338"/>
              </a:xfrm>
            </p:spPr>
            <p:txBody>
              <a:bodyPr/>
              <a:lstStyle/>
              <a:p>
                <a:pPr>
                  <a:buFont typeface="Courier New" panose="02070309020205020404" pitchFamily="49" charset="0"/>
                  <a:buChar char="o"/>
                </a:pPr>
                <a:r>
                  <a:rPr lang="en-GB" dirty="0">
                    <a:latin typeface="Montserrat Light" pitchFamily="2" charset="77"/>
                  </a:rPr>
                  <a:t>Let’s take a closer look at how we update the weights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GB" dirty="0">
                    <a:latin typeface="Montserrat Light" pitchFamily="2" charset="77"/>
                  </a:rPr>
                  <a:t>η – </a:t>
                </a:r>
                <a:r>
                  <a:rPr lang="en-GB" b="1" dirty="0">
                    <a:latin typeface="Montserrat Light" pitchFamily="2" charset="77"/>
                  </a:rPr>
                  <a:t>learning rate </a:t>
                </a:r>
                <a:r>
                  <a:rPr lang="en-GB" dirty="0">
                    <a:latin typeface="Montserrat Light" pitchFamily="2" charset="77"/>
                  </a:rPr>
                  <a:t>(between 0.0 and 1.0)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GB" dirty="0">
                    <a:latin typeface="Montserrat Light" pitchFamily="2" charset="77"/>
                  </a:rPr>
                  <a:t> is the </a:t>
                </a:r>
                <a:r>
                  <a:rPr lang="en-GB" b="1" dirty="0">
                    <a:latin typeface="Montserrat Light" pitchFamily="2" charset="77"/>
                  </a:rPr>
                  <a:t>true class label </a:t>
                </a:r>
                <a:r>
                  <a:rPr lang="en-GB" dirty="0">
                    <a:latin typeface="Montserrat Light" pitchFamily="2" charset="77"/>
                  </a:rPr>
                  <a:t>of the </a:t>
                </a:r>
                <a:r>
                  <a:rPr lang="en-GB" i="1" dirty="0">
                    <a:latin typeface="Montserrat Light" pitchFamily="2" charset="77"/>
                  </a:rPr>
                  <a:t>i</a:t>
                </a:r>
                <a:r>
                  <a:rPr lang="en-GB" dirty="0">
                    <a:latin typeface="Montserrat Light" pitchFamily="2" charset="77"/>
                  </a:rPr>
                  <a:t>th training sample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GB" smtClean="0">
                            <a:latin typeface="Montserrat Light" pitchFamily="2" charset="77"/>
                          </a:rPr>
                          <m:t>̂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GB" dirty="0">
                    <a:latin typeface="Montserrat Light" pitchFamily="2" charset="77"/>
                  </a:rPr>
                  <a:t> is the </a:t>
                </a:r>
                <a:r>
                  <a:rPr lang="en-GB" b="1" dirty="0">
                    <a:latin typeface="Montserrat Light" pitchFamily="2" charset="77"/>
                  </a:rPr>
                  <a:t>predicted class label </a:t>
                </a:r>
                <a:r>
                  <a:rPr lang="en-GB" dirty="0">
                    <a:latin typeface="Montserrat Light" pitchFamily="2" charset="77"/>
                  </a:rPr>
                  <a:t>of the </a:t>
                </a:r>
                <a:r>
                  <a:rPr lang="en-GB" i="1" dirty="0">
                    <a:latin typeface="Montserrat Light" pitchFamily="2" charset="77"/>
                  </a:rPr>
                  <a:t>i</a:t>
                </a:r>
                <a:r>
                  <a:rPr lang="en-GB" dirty="0">
                    <a:latin typeface="Montserrat Light" pitchFamily="2" charset="77"/>
                  </a:rPr>
                  <a:t>th training sample</a:t>
                </a:r>
              </a:p>
              <a:p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25BB67-1C81-40DF-87D2-B7D67A9BD2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905652" cy="4351338"/>
              </a:xfrm>
              <a:blipFill>
                <a:blip r:embed="rId2"/>
                <a:stretch>
                  <a:fillRect l="-2067" t="-2924" r="-2584" b="-3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B59E4CB-1398-4B03-9817-EDE7907FB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80" t="75340" r="44150" b="19352"/>
          <a:stretch/>
        </p:blipFill>
        <p:spPr>
          <a:xfrm>
            <a:off x="6823230" y="2967915"/>
            <a:ext cx="4385568" cy="103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357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DEC1A-B2C3-42DC-8132-C010773D0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Perceptron Learning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25BB67-1C81-40DF-87D2-B7D67A9BD25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905652" cy="4351338"/>
              </a:xfrm>
            </p:spPr>
            <p:txBody>
              <a:bodyPr>
                <a:normAutofit/>
              </a:bodyPr>
              <a:lstStyle/>
              <a:p>
                <a:pPr>
                  <a:buFont typeface="Courier New" panose="02070309020205020404" pitchFamily="49" charset="0"/>
                  <a:buChar char="o"/>
                </a:pPr>
                <a:r>
                  <a:rPr lang="en-GB" sz="2400" dirty="0">
                    <a:latin typeface="Montserrat Light" pitchFamily="2" charset="77"/>
                  </a:rPr>
                  <a:t>So we have three possibilities: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>
                    <a:latin typeface="Montserrat Light" pitchFamily="2" charset="77"/>
                  </a:rPr>
                  <a:t>&gt;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GB" sz="2400" smtClean="0">
                            <a:latin typeface="Montserrat Light" pitchFamily="2" charset="77"/>
                          </a:rPr>
                          <m:t>̂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GB" sz="2400" dirty="0">
                    <a:latin typeface="Montserrat Light" pitchFamily="2" charset="77"/>
                  </a:rPr>
                  <a:t> - this makes </a:t>
                </a:r>
                <a:r>
                  <a:rPr lang="el-GR" sz="2400" dirty="0"/>
                  <a:t>Δ</a:t>
                </a:r>
                <a:r>
                  <a:rPr lang="en-GB" sz="2400" dirty="0">
                    <a:latin typeface="Montserrat Light" pitchFamily="2" charset="77"/>
                  </a:rPr>
                  <a:t>w positive so the weight increases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GB" sz="2400" dirty="0">
                    <a:latin typeface="Montserrat Light" pitchFamily="2" charset="77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GB" sz="2400" smtClean="0">
                            <a:latin typeface="Montserrat Light" pitchFamily="2" charset="77"/>
                          </a:rPr>
                          <m:t>̂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GB" sz="2400" dirty="0">
                    <a:latin typeface="Montserrat Light" pitchFamily="2" charset="77"/>
                  </a:rPr>
                  <a:t> - this makes </a:t>
                </a:r>
                <a:r>
                  <a:rPr lang="el-GR" sz="2400" dirty="0"/>
                  <a:t>Δ</a:t>
                </a:r>
                <a:r>
                  <a:rPr lang="en-GB" sz="2400" dirty="0">
                    <a:latin typeface="Montserrat Light" pitchFamily="2" charset="77"/>
                  </a:rPr>
                  <a:t>w zero so the weight doesn’t change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&lt;</m:t>
                    </m:r>
                  </m:oMath>
                </a14:m>
                <a:r>
                  <a:rPr lang="en-GB" sz="2400" dirty="0">
                    <a:latin typeface="Montserrat Light" pitchFamily="2" charset="77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GB" sz="2400" smtClean="0">
                            <a:latin typeface="Montserrat Light" pitchFamily="2" charset="77"/>
                          </a:rPr>
                          <m:t>̂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GB" sz="2400" dirty="0">
                    <a:latin typeface="Montserrat Light" pitchFamily="2" charset="77"/>
                  </a:rPr>
                  <a:t> - this makes </a:t>
                </a:r>
                <a:r>
                  <a:rPr lang="el-GR" sz="2400" dirty="0"/>
                  <a:t>Δ</a:t>
                </a:r>
                <a:r>
                  <a:rPr lang="en-GB" sz="2400" dirty="0">
                    <a:latin typeface="Montserrat Light" pitchFamily="2" charset="77"/>
                  </a:rPr>
                  <a:t>w negative so the weight decreases</a:t>
                </a:r>
              </a:p>
              <a:p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25BB67-1C81-40DF-87D2-B7D67A9BD2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905652" cy="4351338"/>
              </a:xfrm>
              <a:blipFill>
                <a:blip r:embed="rId2"/>
                <a:stretch>
                  <a:fillRect l="-1550" t="-2339" r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B59E4CB-1398-4B03-9817-EDE7907FB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80" t="75340" r="44150" b="19352"/>
          <a:stretch/>
        </p:blipFill>
        <p:spPr>
          <a:xfrm>
            <a:off x="6823230" y="1825625"/>
            <a:ext cx="4385568" cy="10333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970326FE-A9E4-440D-9036-AD00ABAE59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63188" y="3634503"/>
                <a:ext cx="4905652" cy="254435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400" dirty="0">
                    <a:latin typeface="Montserrat Light" pitchFamily="2" charset="77"/>
                  </a:rPr>
                  <a:t>We repeat this procedure for all features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>
                    <a:latin typeface="Montserrat Light" pitchFamily="2" charset="77"/>
                  </a:rPr>
                  <a:t>until our weights are such that as many </a:t>
                </a:r>
                <a:r>
                  <a:rPr lang="en-GB" sz="2400" b="1" dirty="0">
                    <a:latin typeface="Montserrat Light" pitchFamily="2" charset="77"/>
                  </a:rPr>
                  <a:t>predicted class labels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GB" sz="2400" smtClean="0">
                            <a:latin typeface="Montserrat Light" pitchFamily="2" charset="77"/>
                          </a:rPr>
                          <m:t>̂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GB" sz="2400" dirty="0">
                    <a:latin typeface="Montserrat Light" pitchFamily="2" charset="77"/>
                  </a:rPr>
                  <a:t> equal </a:t>
                </a:r>
                <a:r>
                  <a:rPr lang="en-GB" sz="2400" b="1" dirty="0">
                    <a:latin typeface="Montserrat Light" pitchFamily="2" charset="77"/>
                  </a:rPr>
                  <a:t>true class labels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GB" sz="2400" dirty="0">
                    <a:latin typeface="Montserrat Light" pitchFamily="2" charset="77"/>
                  </a:rPr>
                  <a:t> as possible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970326FE-A9E4-440D-9036-AD00ABAE59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3188" y="3634503"/>
                <a:ext cx="4905652" cy="2544355"/>
              </a:xfrm>
              <a:prstGeom prst="rect">
                <a:avLst/>
              </a:prstGeom>
              <a:blipFill>
                <a:blip r:embed="rId4"/>
                <a:stretch>
                  <a:fillRect l="-1809" t="-2970" r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33872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76C58-7EAE-4FAA-99DB-3C7D84BAD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Perceptron Learning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F9965-FB4F-407C-AA3A-B690C594F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71999"/>
            <a:ext cx="10515600" cy="1604963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This is the ‘flowchart’ of the Perceptron training model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Features </a:t>
            </a:r>
            <a:r>
              <a:rPr lang="en-GB" sz="2400" b="1" dirty="0">
                <a:latin typeface="Montserrat Light" pitchFamily="2" charset="77"/>
              </a:rPr>
              <a:t>x</a:t>
            </a:r>
            <a:r>
              <a:rPr lang="en-GB" sz="2400" dirty="0">
                <a:latin typeface="Montserrat Light" pitchFamily="2" charset="77"/>
              </a:rPr>
              <a:t> are multiplied by weights </a:t>
            </a:r>
            <a:r>
              <a:rPr lang="en-GB" sz="2400" b="1" dirty="0">
                <a:latin typeface="Montserrat Light" pitchFamily="2" charset="77"/>
              </a:rPr>
              <a:t>w </a:t>
            </a:r>
            <a:r>
              <a:rPr lang="en-GB" sz="2400" dirty="0">
                <a:latin typeface="Montserrat Light" pitchFamily="2" charset="77"/>
              </a:rPr>
              <a:t>to give a predicted class value and</a:t>
            </a:r>
            <a:r>
              <a:rPr lang="en-GB" sz="2400" b="1" dirty="0">
                <a:latin typeface="Montserrat Light" pitchFamily="2" charset="77"/>
              </a:rPr>
              <a:t> </a:t>
            </a:r>
            <a:r>
              <a:rPr lang="en-GB" sz="2400" dirty="0">
                <a:latin typeface="Montserrat Light" pitchFamily="2" charset="77"/>
              </a:rPr>
              <a:t>the weights are updated until the predictions match the known results</a:t>
            </a:r>
            <a:endParaRPr lang="en-GB" sz="2400" b="1" dirty="0">
              <a:latin typeface="Montserrat Light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975DBE-5785-4EE8-80B8-D97D733490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81" t="30291" r="30971" b="38511"/>
          <a:stretch/>
        </p:blipFill>
        <p:spPr>
          <a:xfrm>
            <a:off x="2325948" y="1289481"/>
            <a:ext cx="7341399" cy="328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188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B8A1F-BB6D-43FC-A772-57607370B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What is Machine Learning (ML)?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CABC0-38FB-4C8F-9966-063C4C47C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 Subfield of </a:t>
            </a:r>
            <a:r>
              <a:rPr lang="en-GB" sz="2400" b="1" dirty="0">
                <a:latin typeface="Montserrat Light" pitchFamily="2" charset="77"/>
              </a:rPr>
              <a:t>Artificial Intelligence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 “The field of study that gives computers the ability to learn without being explicitly programmed.” – Arthur Samuel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 Older, more informal definition.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 “</a:t>
            </a:r>
            <a:r>
              <a:rPr lang="en-US" sz="2400" dirty="0">
                <a:latin typeface="Montserrat Light" pitchFamily="2" charset="77"/>
              </a:rPr>
              <a:t>A computer program is said to learn from experience E with respect to some class of tasks T and performance measure P, if its performance at tasks in T, as measured by P, improves with experience E.” – Tom Mitchell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latin typeface="Montserrat Light" pitchFamily="2" charset="77"/>
              </a:rPr>
              <a:t> Modern, more formal definition.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7714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FAFD7-9DDE-4E2D-BFB9-C8BAFFBA3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Perceptron Learning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51BEE-0C06-4215-AEB3-EB005FAF9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8284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Remember, convergence of Perceptron is only guaranteed if the two classes are </a:t>
            </a:r>
            <a:r>
              <a:rPr lang="en-GB" sz="2400" b="1" dirty="0">
                <a:latin typeface="Montserrat Light" pitchFamily="2" charset="77"/>
              </a:rPr>
              <a:t>linearly</a:t>
            </a:r>
            <a:r>
              <a:rPr lang="en-GB" sz="2400" dirty="0">
                <a:latin typeface="Montserrat Light" pitchFamily="2" charset="77"/>
              </a:rPr>
              <a:t> separable and if the learning rate η is sufficiently small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4CA758-0B3C-4039-A5CF-8D01F82EBE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73" t="43638" r="52000" b="31393"/>
          <a:stretch/>
        </p:blipFill>
        <p:spPr>
          <a:xfrm>
            <a:off x="1729046" y="3072533"/>
            <a:ext cx="9210177" cy="299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5846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9C389-20D3-43B3-8C94-EB6868BD5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Importing the Iris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1F69D-D4B2-46B0-8016-0F6D0BD79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7161"/>
            <a:ext cx="10515600" cy="2558612"/>
          </a:xfrm>
        </p:spPr>
        <p:txBody>
          <a:bodyPr>
            <a:normAutofit fontScale="925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600" dirty="0">
                <a:latin typeface="Montserrat Light" pitchFamily="2" charset="77"/>
              </a:rPr>
              <a:t>Let’s begin with a binary classifier. Here, we use the Pandas library to import our Iris dataset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600" dirty="0">
                <a:latin typeface="Montserrat Light" pitchFamily="2" charset="77"/>
              </a:rPr>
              <a:t>Read_csv reads the file in the URL provided and imports it into a ‘DataFrame’ – i.e. a set of arrays containing the dataset values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600" dirty="0">
                <a:latin typeface="Montserrat Light" pitchFamily="2" charset="77"/>
              </a:rPr>
              <a:t>Let’s print the ‘tail’ of the dataset to ensure it imported correctly</a:t>
            </a:r>
          </a:p>
          <a:p>
            <a:endParaRPr lang="en-GB" dirty="0"/>
          </a:p>
        </p:txBody>
      </p:sp>
      <p:pic>
        <p:nvPicPr>
          <p:cNvPr id="7" name="Picture 6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9EB74077-B339-464C-A830-BDE5EFBCFC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808" b="21748"/>
          <a:stretch/>
        </p:blipFill>
        <p:spPr>
          <a:xfrm>
            <a:off x="838200" y="3978409"/>
            <a:ext cx="10442248" cy="179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053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3AA82-F81B-4B87-B57A-126F8CB16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Training Perceptron on the Iris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514EB-1F04-4981-867A-450B153B82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892714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dirty="0">
                <a:latin typeface="Montserrat Light" pitchFamily="2" charset="77"/>
              </a:rPr>
              <a:t>Here we plot the setosa (dots) and versicolor (crosses) flowers in the dataset.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03ECEB-A580-4A44-8F2F-53681044B5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28" t="28997" r="32063" b="25825"/>
          <a:stretch/>
        </p:blipFill>
        <p:spPr>
          <a:xfrm>
            <a:off x="838199" y="2583402"/>
            <a:ext cx="5724186" cy="390947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D724CFB-2AA9-490D-A58A-9D8D6B45A629}"/>
              </a:ext>
            </a:extLst>
          </p:cNvPr>
          <p:cNvSpPr txBox="1">
            <a:spLocks/>
          </p:cNvSpPr>
          <p:nvPr/>
        </p:nvSpPr>
        <p:spPr>
          <a:xfrm>
            <a:off x="6755907" y="2663301"/>
            <a:ext cx="4741416" cy="36931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latin typeface="Montserrat Light" pitchFamily="2" charset="77"/>
              </a:rPr>
              <a:t>Note crucially that these two classes are linearly separable! We can draw a distinct straight line between the setosa and versicolor data points. Thus, a linear classifier such as the perceptron should be able to classify the flowers in the binary problem perfectly.</a:t>
            </a:r>
          </a:p>
        </p:txBody>
      </p:sp>
    </p:spTree>
    <p:extLst>
      <p:ext uri="{BB962C8B-B14F-4D97-AF65-F5344CB8AC3E}">
        <p14:creationId xmlns:p14="http://schemas.microsoft.com/office/powerpoint/2010/main" val="4319403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84B06-4EC5-4294-B486-A5146C664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Training Perceptron on the Iris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58EA9-7ED0-4EC9-A9DD-1E77D88CB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Now it’s time to do some pre-processing on our dataset before we train the perceptron model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Recall, we need to organise our data in such a way that maximises this efficiency of our machine learning algorithm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Let’s do this by splitting up our Iris dataset into the setosa and versicolor flowers we require for binary classification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The we split up the data into values used for training, and values used for testing…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47602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7EE0A-2302-4AA9-9DD3-389BDD735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Training Perceptron on the Iris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0E125-896B-4458-913C-08712B11A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57777"/>
          </a:xfrm>
        </p:spPr>
        <p:txBody>
          <a:bodyPr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600" dirty="0">
                <a:latin typeface="Montserrat Light" pitchFamily="2" charset="77"/>
              </a:rPr>
              <a:t>Type the following into your IDE after you import the Iris dataset…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04EBD6-290E-46A6-9714-E3D9D3B76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30550" r="42039" b="54952"/>
          <a:stretch/>
        </p:blipFill>
        <p:spPr>
          <a:xfrm>
            <a:off x="978599" y="2583402"/>
            <a:ext cx="9996065" cy="159576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40D281-0514-48D9-9A62-A2EABCB05795}"/>
              </a:ext>
            </a:extLst>
          </p:cNvPr>
          <p:cNvSpPr txBox="1">
            <a:spLocks/>
          </p:cNvSpPr>
          <p:nvPr/>
        </p:nvSpPr>
        <p:spPr>
          <a:xfrm>
            <a:off x="838200" y="4231983"/>
            <a:ext cx="10515600" cy="217769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GB" sz="2600" dirty="0">
                <a:latin typeface="Montserrat Light" pitchFamily="2" charset="77"/>
              </a:rPr>
              <a:t>In the first three lines we pick out the setosa and versicolor flowers and assign them the class labels of -1 and 1 respectively, and then choose the sepal and petal length features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600" dirty="0">
                <a:latin typeface="Montserrat Light" pitchFamily="2" charset="77"/>
              </a:rPr>
              <a:t>Then we split our dataset into training and test data. Let’s explore this.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08697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7EE0A-2302-4AA9-9DD3-389BDD735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Training Perceptron on the Iris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04EBD6-290E-46A6-9714-E3D9D3B76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41941" r="42039" b="54952"/>
          <a:stretch/>
        </p:blipFill>
        <p:spPr>
          <a:xfrm>
            <a:off x="1006876" y="1739669"/>
            <a:ext cx="9996065" cy="341944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40D281-0514-48D9-9A62-A2EABCB05795}"/>
              </a:ext>
            </a:extLst>
          </p:cNvPr>
          <p:cNvSpPr txBox="1">
            <a:spLocks/>
          </p:cNvSpPr>
          <p:nvPr/>
        </p:nvSpPr>
        <p:spPr>
          <a:xfrm>
            <a:off x="838200" y="2246050"/>
            <a:ext cx="10515600" cy="4145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What are we doing here?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We create 4 new datasets from the original dataset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The dataset is split into 30% testing data and 70% training data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X_train is training features and y_train is training class labels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X_test is testing features and y_test is testing class labels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In other words, we train our model on X_train and y_train, and test it on X_test. The results are then compared to y_test to evaluate the model</a:t>
            </a:r>
          </a:p>
        </p:txBody>
      </p:sp>
    </p:spTree>
    <p:extLst>
      <p:ext uri="{BB962C8B-B14F-4D97-AF65-F5344CB8AC3E}">
        <p14:creationId xmlns:p14="http://schemas.microsoft.com/office/powerpoint/2010/main" val="4269675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50AF0-4EA8-4DBC-92BC-EBA3F5EDA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Training Perceptron on the Iris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82524-016C-4FF5-8443-A566EC4A6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9881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Now let’s import our Perceptron class and train it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We perform 40 iterations of weight updates at a learning rate of 0.1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We shall then fit the model on our training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75C367-A9CB-4129-961C-4E846124F0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0" t="46343" r="64393" b="46641"/>
          <a:stretch/>
        </p:blipFill>
        <p:spPr>
          <a:xfrm>
            <a:off x="838200" y="3886260"/>
            <a:ext cx="10482767" cy="147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6722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E5810-E206-425F-9024-E0FEF2921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Evaluating the Perceptron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B4FDB-C077-4F68-A18F-DD19EBCA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95128"/>
          </a:xfrm>
        </p:spPr>
        <p:txBody>
          <a:bodyPr>
            <a:normAutofit/>
          </a:bodyPr>
          <a:lstStyle/>
          <a:p>
            <a:r>
              <a:rPr lang="en-GB" sz="2400" dirty="0">
                <a:latin typeface="Montserrat Light" pitchFamily="2" charset="77"/>
              </a:rPr>
              <a:t>How do we evaluate this model?</a:t>
            </a:r>
          </a:p>
          <a:p>
            <a:r>
              <a:rPr lang="en-GB" sz="2400" dirty="0">
                <a:latin typeface="Montserrat Light" pitchFamily="2" charset="77"/>
              </a:rPr>
              <a:t>Test it on the testing data!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49C7A1-1DC7-40B0-A6CA-31BFB51D2B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28" t="55405" r="61844" b="37087"/>
          <a:stretch/>
        </p:blipFill>
        <p:spPr>
          <a:xfrm>
            <a:off x="838200" y="2993545"/>
            <a:ext cx="10515701" cy="1445289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429D3E-6D2E-4F45-A31D-AD57287151CA}"/>
              </a:ext>
            </a:extLst>
          </p:cNvPr>
          <p:cNvSpPr txBox="1">
            <a:spLocks/>
          </p:cNvSpPr>
          <p:nvPr/>
        </p:nvSpPr>
        <p:spPr>
          <a:xfrm>
            <a:off x="838200" y="4648041"/>
            <a:ext cx="10515600" cy="184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latin typeface="Montserrat Light" pitchFamily="2" charset="77"/>
              </a:rPr>
              <a:t>The sklearn.metrics class is useful for determining the accuracy of our model</a:t>
            </a:r>
          </a:p>
          <a:p>
            <a:r>
              <a:rPr lang="en-GB" sz="2400" dirty="0">
                <a:latin typeface="Montserrat Light" pitchFamily="2" charset="77"/>
              </a:rPr>
              <a:t>Run this program and observe the accuracy. Is this good?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30501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EE6A9-E7CE-4025-87B5-FFAE86328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Graphing the Perceptron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BFB607-B135-42C5-B68D-2E6A3AF54B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83" t="30809" r="31553" b="23107"/>
          <a:stretch/>
        </p:blipFill>
        <p:spPr>
          <a:xfrm>
            <a:off x="838200" y="1908699"/>
            <a:ext cx="5433333" cy="3719744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EC1FA1B-CAC7-4FA5-B483-566B38386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4166" y="1825625"/>
            <a:ext cx="4979633" cy="4752728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The perceptron model has successfully linearly separated our Iris dataset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This is the decision boundary that our Perceptron model has found, and is fully accurate for all datapoints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This is too easy. Let’s now try Perceptron with three types of flowers (ternary 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38535329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8A852-C9D2-49E2-9229-0956C34B4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Ternary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B1679-CA05-44B9-9810-A614994F4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52076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We will use the SKLearn library of functions to run our Machine Learning models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Let’s take advantage of the built-in databases to automatically include the Iris dataset in our program (note we redefine X and y!)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D658FE-69A2-48DE-9A22-F8601E5936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73" t="20194" r="77864" b="70874"/>
          <a:stretch/>
        </p:blipFill>
        <p:spPr>
          <a:xfrm>
            <a:off x="1237247" y="3577701"/>
            <a:ext cx="7285023" cy="251333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814AC30-D569-4597-819F-1D7C92147BF3}"/>
              </a:ext>
            </a:extLst>
          </p:cNvPr>
          <p:cNvSpPr txBox="1">
            <a:spLocks/>
          </p:cNvSpPr>
          <p:nvPr/>
        </p:nvSpPr>
        <p:spPr>
          <a:xfrm>
            <a:off x="8717872" y="4030939"/>
            <a:ext cx="2752817" cy="16068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>
                <a:latin typeface="Montserrat Light" pitchFamily="2" charset="77"/>
              </a:rPr>
              <a:t>In this line we choose the ‘petal length’ and ‘sepal length’ features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9CC3090-9F44-4ED1-A1C7-0D8A8045C769}"/>
              </a:ext>
            </a:extLst>
          </p:cNvPr>
          <p:cNvCxnSpPr>
            <a:stCxn id="6" idx="1"/>
          </p:cNvCxnSpPr>
          <p:nvPr/>
        </p:nvCxnSpPr>
        <p:spPr>
          <a:xfrm flipH="1">
            <a:off x="7297445" y="4834369"/>
            <a:ext cx="1420427" cy="199270"/>
          </a:xfrm>
          <a:prstGeom prst="straightConnector1">
            <a:avLst/>
          </a:prstGeom>
          <a:ln w="793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09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877B1-08EE-4647-A7E6-5A77E6851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Where is ML used?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06B94-3068-4930-A12E-115B959E7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NLP for text recognition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Self-driving cars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Financial trading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Cybersecurity and data security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Healthcare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Marketing personalization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Fraud detection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Online search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Recommendations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Virtual assistants </a:t>
            </a:r>
          </a:p>
          <a:p>
            <a:pPr>
              <a:buFont typeface="Courier New" panose="02070309020205020404" pitchFamily="49" charset="0"/>
              <a:buChar char="o"/>
            </a:pPr>
            <a:endParaRPr lang="en-GB" sz="2400" dirty="0">
              <a:latin typeface="Montserrat Light" pitchFamily="2" charset="77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GB" sz="2400" dirty="0">
              <a:latin typeface="Montserrat Light" pitchFamily="2" charset="77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GB" sz="2400" dirty="0">
              <a:latin typeface="Montserrat Light" pitchFamily="2" charset="77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GB" sz="2400" dirty="0">
              <a:latin typeface="Montserrat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035779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24FBA-1D5B-4E34-95A9-6161CFD6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Ternary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BDB3D-D2CB-496F-9847-E983E1278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7814"/>
            <a:ext cx="10515600" cy="1809149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Now train the model with Perceptron using the same code as before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Observe the new accuracy of the model – what on earth has happened??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1C8485-CBB0-4373-92C6-B82A22D6E2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28" t="66278" r="41893" b="11068"/>
          <a:stretch/>
        </p:blipFill>
        <p:spPr>
          <a:xfrm>
            <a:off x="835241" y="1526959"/>
            <a:ext cx="10521710" cy="264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2122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07182-7780-48E9-B84B-F0D7F7BF5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FAF17-87E3-4E88-9645-ECA6B8C81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Our new accuracy is low because we have failed to appreciate the significance of good data pre-processing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What we have done so far is throw raw unscaled values into our Perceptron, which negatively impacts efficiency and performance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Let’s remedy this in a simple way: by scaling the data to have an average of zero. This transformation improves computational performance dramatically, as we shall see..</a:t>
            </a:r>
          </a:p>
        </p:txBody>
      </p:sp>
    </p:spTree>
    <p:extLst>
      <p:ext uri="{BB962C8B-B14F-4D97-AF65-F5344CB8AC3E}">
        <p14:creationId xmlns:p14="http://schemas.microsoft.com/office/powerpoint/2010/main" val="40695021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81A21-F500-4B3D-AD02-DBE41E8D6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Standard Scaler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2141D-D5E2-4E3E-82E7-4F4176BD1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41862"/>
          </a:xfrm>
        </p:spPr>
        <p:txBody>
          <a:bodyPr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Luckily, SKLearn includes functions that can do this for us. Just include the following code in your program after you import the Iris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A226B8-C402-497D-8E32-C09C47BFF3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0" t="53204" r="67889" b="34887"/>
          <a:stretch/>
        </p:blipFill>
        <p:spPr>
          <a:xfrm>
            <a:off x="1089479" y="2867487"/>
            <a:ext cx="10013042" cy="272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6219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95044-F308-48D6-9F59-D54A55BFF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Standard Scaler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1EF41-4167-4989-A47B-E0BBACACD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316"/>
            <a:ext cx="10515600" cy="89982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Do not forgot to change all X_train to X_train_std and X_test to X_test_std!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B46584-317B-44C8-A964-665FD74538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44" t="66279" r="61774" b="17281"/>
          <a:stretch/>
        </p:blipFill>
        <p:spPr>
          <a:xfrm>
            <a:off x="1379368" y="2610035"/>
            <a:ext cx="9433264" cy="285244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6CE12EF-4B3D-4474-A75B-CC213CD3C8B2}"/>
              </a:ext>
            </a:extLst>
          </p:cNvPr>
          <p:cNvSpPr txBox="1">
            <a:spLocks/>
          </p:cNvSpPr>
          <p:nvPr/>
        </p:nvSpPr>
        <p:spPr>
          <a:xfrm>
            <a:off x="838200" y="5593055"/>
            <a:ext cx="10515600" cy="899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latin typeface="Montserrat Light" pitchFamily="2" charset="77"/>
              </a:rPr>
              <a:t>Now run your program and observe the accuracy…</a:t>
            </a:r>
          </a:p>
        </p:txBody>
      </p:sp>
    </p:spTree>
    <p:extLst>
      <p:ext uri="{BB962C8B-B14F-4D97-AF65-F5344CB8AC3E}">
        <p14:creationId xmlns:p14="http://schemas.microsoft.com/office/powerpoint/2010/main" val="102289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860C1-3987-4200-88B4-0A629AF2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How did we perform?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956EC-0FE1-4B57-A57D-177EEBD80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218" y="1589103"/>
            <a:ext cx="5636581" cy="458786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These are the decision boundaries the Perceptron has found for our ternary classifier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As we have seen, simple pre-processing gives a much more satisfying accuracy!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Notice that it is not perfect. The flowers cannot all be mutually divided by straight lines, so we must settle for some misclassified samples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FC8694-F3CD-4AC6-8A64-B1A11175C3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26" t="22265" r="29879" b="27897"/>
          <a:stretch/>
        </p:blipFill>
        <p:spPr>
          <a:xfrm>
            <a:off x="273526" y="1690688"/>
            <a:ext cx="5443691" cy="365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89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62067-38C0-479D-9C4D-3CE0F2283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868F2-DBC5-4BB6-B6DC-FB8608720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3099"/>
            <a:ext cx="10515600" cy="3353864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Recall that in our training and testing split, we reserved 30% of the data for testing and 70% for training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Change the test_size variable to a different value (between 0.0 and 1.0)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How does the accuracy change? Why does it change? Is there a sweet spot?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AFC3AC-B90F-4285-A2FE-55D7DD3775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0" t="39871" r="41893" b="54045"/>
          <a:stretch/>
        </p:blipFill>
        <p:spPr>
          <a:xfrm>
            <a:off x="855364" y="1846803"/>
            <a:ext cx="10498436" cy="70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62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0FEA2-B720-4751-8E3E-69B096D79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Types of machine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71AAEE-9E8B-4A69-BBEB-2BC8E1FC21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64" t="48932" r="39126" b="31739"/>
          <a:stretch/>
        </p:blipFill>
        <p:spPr>
          <a:xfrm>
            <a:off x="2092374" y="1879845"/>
            <a:ext cx="8007252" cy="378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71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E5E23-675C-4F8F-A2C5-3528F2BFB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Supervised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F07A1-9A9F-4BD5-BF14-985A9ED90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34" t="36374" r="36796" b="34240"/>
          <a:stretch/>
        </p:blipFill>
        <p:spPr>
          <a:xfrm>
            <a:off x="2269216" y="1690688"/>
            <a:ext cx="7653567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4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B06A3-18AB-46AC-B4F1-D6DF02C46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The ML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606C8-2A13-4861-9532-6A906957D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There are three important parts to building any ML model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b="1" dirty="0">
                <a:latin typeface="Montserrat Light" pitchFamily="2" charset="77"/>
              </a:rPr>
              <a:t>Pre-processing</a:t>
            </a:r>
            <a:r>
              <a:rPr lang="en-GB" sz="2400" dirty="0">
                <a:latin typeface="Montserrat Light" pitchFamily="2" charset="77"/>
              </a:rPr>
              <a:t> – In this step, we organise our data in such a way that maximises this efficiency of our machine learning algorithm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b="1" dirty="0">
                <a:latin typeface="Montserrat Light" pitchFamily="2" charset="77"/>
              </a:rPr>
              <a:t>Training and selecting the model </a:t>
            </a:r>
            <a:r>
              <a:rPr lang="en-GB" sz="2400" dirty="0">
                <a:latin typeface="Montserrat Light" pitchFamily="2" charset="77"/>
              </a:rPr>
              <a:t>– Different models perform best under certain conditions, so we ought to know which model is best to utilise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b="1" dirty="0">
                <a:latin typeface="Montserrat Light" pitchFamily="2" charset="77"/>
              </a:rPr>
              <a:t>Evaluating models </a:t>
            </a:r>
            <a:r>
              <a:rPr lang="en-GB" sz="2400" dirty="0">
                <a:latin typeface="Montserrat Light" pitchFamily="2" charset="77"/>
              </a:rPr>
              <a:t>– To be confident in our model’s performance, we must test it on new data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Today, we will try this with the </a:t>
            </a:r>
            <a:r>
              <a:rPr lang="en-GB" sz="2400" b="1" i="1" dirty="0">
                <a:latin typeface="Montserrat Light" pitchFamily="2" charset="77"/>
              </a:rPr>
              <a:t>perceptron</a:t>
            </a:r>
            <a:r>
              <a:rPr lang="en-GB" sz="2400" dirty="0">
                <a:latin typeface="Montserrat Light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9617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EF18B-2998-4D96-9FF6-7A344ED71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The ML Roadmap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16BC13-C4B5-4EE2-9FBD-884E2C10FF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25" t="18511" r="28932" b="29320"/>
          <a:stretch/>
        </p:blipFill>
        <p:spPr>
          <a:xfrm>
            <a:off x="2170352" y="1358282"/>
            <a:ext cx="7851296" cy="529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89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6C81-439C-4590-937B-13EDD1DD1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3EC3D-B224-4068-97A9-BBC1D5FEF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Subcategory of supervised learning, i.e. relevant in perceptron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The goal is to predict categorical class labels of new data based on previous data used for training the model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Classic example is a spam email filter that groups new emails into two distinct categories: ‘Spam’ and ‘Not Spam’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Can be more than two categories – </a:t>
            </a:r>
            <a:r>
              <a:rPr lang="en-GB" sz="2400" b="1" dirty="0">
                <a:latin typeface="Montserrat Light" pitchFamily="2" charset="77"/>
              </a:rPr>
              <a:t>‘multiclass classification’ </a:t>
            </a:r>
            <a:r>
              <a:rPr lang="en-GB" sz="2400" dirty="0">
                <a:latin typeface="Montserrat Light" pitchFamily="2" charset="77"/>
              </a:rPr>
              <a:t>includes handwriting recognition</a:t>
            </a:r>
          </a:p>
        </p:txBody>
      </p:sp>
    </p:spTree>
    <p:extLst>
      <p:ext uri="{BB962C8B-B14F-4D97-AF65-F5344CB8AC3E}">
        <p14:creationId xmlns:p14="http://schemas.microsoft.com/office/powerpoint/2010/main" val="3227181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A7BF0-F0D8-44A8-B1B9-B93DDBADA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Norwester" pitchFamily="2" charset="0"/>
              </a:rPr>
              <a:t>Binary 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3D81C6-488D-4202-B59F-B6A9713F6A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94" t="37281" r="41311" b="32427"/>
          <a:stretch/>
        </p:blipFill>
        <p:spPr>
          <a:xfrm>
            <a:off x="838200" y="1757777"/>
            <a:ext cx="4182215" cy="3852909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22B949C-F730-497C-B954-E499A117E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0414" y="1825625"/>
            <a:ext cx="6333385" cy="4351338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This figure illustrates binary classification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Dots represent one class of data – i.e. ‘Spam’ email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Crosses represent another class – i.e. ‘Not Spam’ email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400" dirty="0">
                <a:latin typeface="Montserrat Light" pitchFamily="2" charset="77"/>
              </a:rPr>
              <a:t>We want to find the dashed line that divides these two datasets so we can easily classify new data</a:t>
            </a:r>
          </a:p>
        </p:txBody>
      </p:sp>
    </p:spTree>
    <p:extLst>
      <p:ext uri="{BB962C8B-B14F-4D97-AF65-F5344CB8AC3E}">
        <p14:creationId xmlns:p14="http://schemas.microsoft.com/office/powerpoint/2010/main" val="3103367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2465</TotalTime>
  <Words>1687</Words>
  <Application>Microsoft Macintosh PowerPoint</Application>
  <PresentationFormat>Widescreen</PresentationFormat>
  <Paragraphs>146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Courier New</vt:lpstr>
      <vt:lpstr>Montserrat Light</vt:lpstr>
      <vt:lpstr>Norwester</vt:lpstr>
      <vt:lpstr>Office Theme</vt:lpstr>
      <vt:lpstr>Academy of AI I Perceptron</vt:lpstr>
      <vt:lpstr>What is Machine Learning (ML)?</vt:lpstr>
      <vt:lpstr>Where is ML used?</vt:lpstr>
      <vt:lpstr>Types of machine learning</vt:lpstr>
      <vt:lpstr>Supervised learning</vt:lpstr>
      <vt:lpstr>The ML roadmap</vt:lpstr>
      <vt:lpstr>The ML Roadmap</vt:lpstr>
      <vt:lpstr>Classification</vt:lpstr>
      <vt:lpstr>Binary classification</vt:lpstr>
      <vt:lpstr>Basic terminology and notation</vt:lpstr>
      <vt:lpstr>Mathematical Aside</vt:lpstr>
      <vt:lpstr>Artificial Neurons</vt:lpstr>
      <vt:lpstr>Mathematical Aside  How does Perceptron work?</vt:lpstr>
      <vt:lpstr>Mathematical Aside   How does Perceptron work?</vt:lpstr>
      <vt:lpstr>Visualising Perceptron Theory</vt:lpstr>
      <vt:lpstr>Perceptron Learning Rule</vt:lpstr>
      <vt:lpstr>Perceptron Learning Rule</vt:lpstr>
      <vt:lpstr>Perceptron Learning Rule</vt:lpstr>
      <vt:lpstr>Perceptron Learning Rule</vt:lpstr>
      <vt:lpstr>Perceptron Learning Rule</vt:lpstr>
      <vt:lpstr>Importing the Iris dataset</vt:lpstr>
      <vt:lpstr>Training Perceptron on the Iris dataset</vt:lpstr>
      <vt:lpstr>Training Perceptron on the Iris dataset</vt:lpstr>
      <vt:lpstr>Training Perceptron on the Iris dataset</vt:lpstr>
      <vt:lpstr>Training Perceptron on the Iris dataset</vt:lpstr>
      <vt:lpstr>Training Perceptron on the Iris dataset</vt:lpstr>
      <vt:lpstr>Evaluating the Perceptron Model</vt:lpstr>
      <vt:lpstr>Graphing the Perceptron Model</vt:lpstr>
      <vt:lpstr>Ternary Classification</vt:lpstr>
      <vt:lpstr>Ternary Classification</vt:lpstr>
      <vt:lpstr>Data Pre-processing</vt:lpstr>
      <vt:lpstr>Standard Scaler</vt:lpstr>
      <vt:lpstr>Standard Scaler</vt:lpstr>
      <vt:lpstr>How did we perform?</vt:lpstr>
      <vt:lpstr>Exercise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Workshop 1 – Perceptrons</dc:title>
  <dc:creator>Nathan Cinnamond</dc:creator>
  <cp:lastModifiedBy>Ushantha Wanigaratne</cp:lastModifiedBy>
  <cp:revision>51</cp:revision>
  <dcterms:created xsi:type="dcterms:W3CDTF">2018-11-25T20:12:19Z</dcterms:created>
  <dcterms:modified xsi:type="dcterms:W3CDTF">2018-12-01T02:51:48Z</dcterms:modified>
</cp:coreProperties>
</file>

<file path=docProps/thumbnail.jpeg>
</file>